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6" r:id="rId9"/>
    <p:sldId id="262" r:id="rId10"/>
    <p:sldId id="263" r:id="rId11"/>
    <p:sldId id="26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6FF"/>
    <a:srgbClr val="3B537F"/>
    <a:srgbClr val="F5F4F4"/>
    <a:srgbClr val="FAF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5961" autoAdjust="0"/>
  </p:normalViewPr>
  <p:slideViewPr>
    <p:cSldViewPr snapToGrid="0">
      <p:cViewPr>
        <p:scale>
          <a:sx n="100" d="100"/>
          <a:sy n="100" d="100"/>
        </p:scale>
        <p:origin x="99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49E7C-B682-4F91-8473-4F963416B0F6}" type="datetimeFigureOut">
              <a:rPr lang="es-ES" smtClean="0"/>
              <a:t>03/11/2014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2DECF-C0B3-4905-81AD-1B2CD1420A34}" type="slidenum">
              <a:rPr lang="es-ES" smtClean="0"/>
              <a:t>‹Nº›</a:t>
            </a:fld>
            <a:endParaRPr lang="es-ES"/>
          </a:p>
        </p:txBody>
      </p:sp>
    </p:spTree>
    <p:extLst>
      <p:ext uri="{BB962C8B-B14F-4D97-AF65-F5344CB8AC3E}">
        <p14:creationId xmlns:p14="http://schemas.microsoft.com/office/powerpoint/2010/main" val="335941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La Industria del videojuego ha crecido de forma exponencial en los últimos años haciendo que supere a la industrias del cine y de la música juntas.</a:t>
            </a:r>
          </a:p>
          <a:p>
            <a:pPr lvl="0"/>
            <a:r>
              <a:rPr lang="es-ES" sz="1200" kern="1200" dirty="0" smtClean="0">
                <a:solidFill>
                  <a:schemeClr val="tx1"/>
                </a:solidFill>
                <a:effectLst/>
                <a:latin typeface="+mn-lt"/>
                <a:ea typeface="+mn-ea"/>
                <a:cs typeface="+mn-cs"/>
              </a:rPr>
              <a:t>Una de las principales características en la que actualmente se están poniendo todo tipo de esfuerzo es en conseguir que los personajes de los videojuegos sean lo más reales posibles para que el jugador empatice más rápidamente con sus historias.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a:t>
            </a:fld>
            <a:endParaRPr lang="es-ES"/>
          </a:p>
        </p:txBody>
      </p:sp>
    </p:spTree>
    <p:extLst>
      <p:ext uri="{BB962C8B-B14F-4D97-AF65-F5344CB8AC3E}">
        <p14:creationId xmlns:p14="http://schemas.microsoft.com/office/powerpoint/2010/main" val="1375627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Pero esta captación como se realiza, Uno de los ejemplos es el que se muestra en la imagen. Aquí podemos ver la grabación de </a:t>
            </a:r>
            <a:r>
              <a:rPr lang="es-ES" sz="1200" kern="1200" dirty="0" err="1" smtClean="0">
                <a:solidFill>
                  <a:schemeClr val="tx1"/>
                </a:solidFill>
                <a:effectLst/>
                <a:latin typeface="+mn-lt"/>
                <a:ea typeface="+mn-ea"/>
                <a:cs typeface="+mn-cs"/>
              </a:rPr>
              <a:t>Beyond</a:t>
            </a:r>
            <a:r>
              <a:rPr lang="es-ES" sz="1200" kern="1200" dirty="0" smtClean="0">
                <a:solidFill>
                  <a:schemeClr val="tx1"/>
                </a:solidFill>
                <a:effectLst/>
                <a:latin typeface="+mn-lt"/>
                <a:ea typeface="+mn-ea"/>
                <a:cs typeface="+mn-cs"/>
              </a:rPr>
              <a:t> en las que los actores reproducen una de las secuencias del videojuego mientras le monitorizan los puntos faciales necesarios para luego animar a sus avatares en el videojuego.</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10</a:t>
            </a:fld>
            <a:endParaRPr lang="es-ES"/>
          </a:p>
        </p:txBody>
      </p:sp>
    </p:spTree>
    <p:extLst>
      <p:ext uri="{BB962C8B-B14F-4D97-AF65-F5344CB8AC3E}">
        <p14:creationId xmlns:p14="http://schemas.microsoft.com/office/powerpoint/2010/main" val="913491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Ya para terminar y tal como empezamos en esta imagen podemos observar a Camilla </a:t>
            </a:r>
            <a:r>
              <a:rPr lang="es-ES" sz="1200" kern="1200" dirty="0" err="1" smtClean="0">
                <a:solidFill>
                  <a:schemeClr val="tx1"/>
                </a:solidFill>
                <a:effectLst/>
                <a:latin typeface="+mn-lt"/>
                <a:ea typeface="+mn-ea"/>
                <a:cs typeface="+mn-cs"/>
              </a:rPr>
              <a:t>Luddington</a:t>
            </a:r>
            <a:r>
              <a:rPr lang="es-ES" sz="1200" kern="1200" dirty="0" smtClean="0">
                <a:solidFill>
                  <a:schemeClr val="tx1"/>
                </a:solidFill>
                <a:effectLst/>
                <a:latin typeface="+mn-lt"/>
                <a:ea typeface="+mn-ea"/>
                <a:cs typeface="+mn-cs"/>
              </a:rPr>
              <a:t> la actriz que interpretara a Lara </a:t>
            </a:r>
            <a:r>
              <a:rPr lang="es-ES" sz="1200" kern="1200" dirty="0" err="1" smtClean="0">
                <a:solidFill>
                  <a:schemeClr val="tx1"/>
                </a:solidFill>
                <a:effectLst/>
                <a:latin typeface="+mn-lt"/>
                <a:ea typeface="+mn-ea"/>
                <a:cs typeface="+mn-cs"/>
              </a:rPr>
              <a:t>Croft</a:t>
            </a:r>
            <a:r>
              <a:rPr lang="es-ES" sz="1200" kern="1200" dirty="0" smtClean="0">
                <a:solidFill>
                  <a:schemeClr val="tx1"/>
                </a:solidFill>
                <a:effectLst/>
                <a:latin typeface="+mn-lt"/>
                <a:ea typeface="+mn-ea"/>
                <a:cs typeface="+mn-cs"/>
              </a:rPr>
              <a:t> en la nueva entrega de </a:t>
            </a:r>
            <a:r>
              <a:rPr lang="es-ES" sz="1200" kern="1200" dirty="0" err="1" smtClean="0">
                <a:solidFill>
                  <a:schemeClr val="tx1"/>
                </a:solidFill>
                <a:effectLst/>
                <a:latin typeface="+mn-lt"/>
                <a:ea typeface="+mn-ea"/>
                <a:cs typeface="+mn-cs"/>
              </a:rPr>
              <a:t>Tomb</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raider</a:t>
            </a:r>
            <a:r>
              <a:rPr lang="es-ES" sz="1200" kern="1200" dirty="0" smtClean="0">
                <a:solidFill>
                  <a:schemeClr val="tx1"/>
                </a:solidFill>
                <a:effectLst/>
                <a:latin typeface="+mn-lt"/>
                <a:ea typeface="+mn-ea"/>
                <a:cs typeface="+mn-cs"/>
              </a:rPr>
              <a:t> que saldrá a finales del año 2015 con la tecnología MOVA. Que mediante esa pintura fluorescente es capaz de pasar de un centenar de puntos de referencia a 7200 puntos faciales lo que </a:t>
            </a:r>
            <a:r>
              <a:rPr lang="es-ES" sz="1200" kern="1200" dirty="0" err="1" smtClean="0">
                <a:solidFill>
                  <a:schemeClr val="tx1"/>
                </a:solidFill>
                <a:effectLst/>
                <a:latin typeface="+mn-lt"/>
                <a:ea typeface="+mn-ea"/>
                <a:cs typeface="+mn-cs"/>
              </a:rPr>
              <a:t>hara</a:t>
            </a:r>
            <a:r>
              <a:rPr lang="es-ES" sz="1200" kern="1200" dirty="0" smtClean="0">
                <a:solidFill>
                  <a:schemeClr val="tx1"/>
                </a:solidFill>
                <a:effectLst/>
                <a:latin typeface="+mn-lt"/>
                <a:ea typeface="+mn-ea"/>
                <a:cs typeface="+mn-cs"/>
              </a:rPr>
              <a:t> que la simulación sea lo más precisa posible.</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11</a:t>
            </a:fld>
            <a:endParaRPr lang="es-ES"/>
          </a:p>
        </p:txBody>
      </p:sp>
    </p:spTree>
    <p:extLst>
      <p:ext uri="{BB962C8B-B14F-4D97-AF65-F5344CB8AC3E}">
        <p14:creationId xmlns:p14="http://schemas.microsoft.com/office/powerpoint/2010/main" val="352601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Uno de los referentes de lo que estamos comentando (por su larga trayectoria) es Lara </a:t>
            </a:r>
            <a:r>
              <a:rPr lang="es-ES" sz="1200" kern="1200" dirty="0" err="1" smtClean="0">
                <a:solidFill>
                  <a:schemeClr val="tx1"/>
                </a:solidFill>
                <a:effectLst/>
                <a:latin typeface="+mn-lt"/>
                <a:ea typeface="+mn-ea"/>
                <a:cs typeface="+mn-cs"/>
              </a:rPr>
              <a:t>Croft</a:t>
            </a:r>
            <a:r>
              <a:rPr lang="es-ES" sz="1200" kern="1200" dirty="0" smtClean="0">
                <a:solidFill>
                  <a:schemeClr val="tx1"/>
                </a:solidFill>
                <a:effectLst/>
                <a:latin typeface="+mn-lt"/>
                <a:ea typeface="+mn-ea"/>
                <a:cs typeface="+mn-cs"/>
              </a:rPr>
              <a:t> en </a:t>
            </a:r>
            <a:r>
              <a:rPr lang="es-ES" sz="1200" kern="1200" dirty="0" err="1" smtClean="0">
                <a:solidFill>
                  <a:schemeClr val="tx1"/>
                </a:solidFill>
                <a:effectLst/>
                <a:latin typeface="+mn-lt"/>
                <a:ea typeface="+mn-ea"/>
                <a:cs typeface="+mn-cs"/>
              </a:rPr>
              <a:t>Tomb</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Raider</a:t>
            </a:r>
            <a:r>
              <a:rPr lang="es-ES" sz="1200" kern="1200" dirty="0" smtClean="0">
                <a:solidFill>
                  <a:schemeClr val="tx1"/>
                </a:solidFill>
                <a:effectLst/>
                <a:latin typeface="+mn-lt"/>
                <a:ea typeface="+mn-ea"/>
                <a:cs typeface="+mn-cs"/>
              </a:rPr>
              <a:t>. Desde la salida  al mercado de la primera entrega de la saga en 1996, hasta las últimas versiones podemos observar como los rasgos de Lara pasaron de ser figuras con aristas muy marcadas a ser una figura cada vez más humana</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2</a:t>
            </a:fld>
            <a:endParaRPr lang="es-ES"/>
          </a:p>
        </p:txBody>
      </p:sp>
    </p:spTree>
    <p:extLst>
      <p:ext uri="{BB962C8B-B14F-4D97-AF65-F5344CB8AC3E}">
        <p14:creationId xmlns:p14="http://schemas.microsoft.com/office/powerpoint/2010/main" val="379024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Otra muestra de cómo están avanzando son los rostros de los videojuegos es la industria de los simuladores deportivos. En estos casos su propósito es mejorar sus motores gráficos para que los rostros de los jugadores sean año tras año más parecidos a los jugadores reales. Esto junto a las mejoras en movimiento hacen que los partidos de futbol en FIFA sean cómo manejar un partido real.</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3</a:t>
            </a:fld>
            <a:endParaRPr lang="es-ES"/>
          </a:p>
        </p:txBody>
      </p:sp>
    </p:spTree>
    <p:extLst>
      <p:ext uri="{BB962C8B-B14F-4D97-AF65-F5344CB8AC3E}">
        <p14:creationId xmlns:p14="http://schemas.microsoft.com/office/powerpoint/2010/main" val="112492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Para muchos de los creadores o desarrolladores de videojuegos este avance en la forma de representar los rostros, abren un mundo de nuevas posibilidades.</a:t>
            </a:r>
          </a:p>
          <a:p>
            <a:r>
              <a:rPr lang="es-ES" sz="1200" kern="1200" dirty="0" smtClean="0">
                <a:solidFill>
                  <a:schemeClr val="tx1"/>
                </a:solidFill>
                <a:effectLst/>
                <a:latin typeface="+mn-lt"/>
                <a:ea typeface="+mn-ea"/>
                <a:cs typeface="+mn-cs"/>
              </a:rPr>
              <a:t>Lo que intentan las compañías con estos personajes tan reales, es que las caras de los personajes sean capaces de mostrar todo tipo de sentimientos o emociones.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4</a:t>
            </a:fld>
            <a:endParaRPr lang="es-ES"/>
          </a:p>
        </p:txBody>
      </p:sp>
    </p:spTree>
    <p:extLst>
      <p:ext uri="{BB962C8B-B14F-4D97-AF65-F5344CB8AC3E}">
        <p14:creationId xmlns:p14="http://schemas.microsoft.com/office/powerpoint/2010/main" val="322686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Para David Cage, creador de Heavy Rain y </a:t>
            </a:r>
            <a:r>
              <a:rPr lang="es-ES" sz="1200" kern="1200" dirty="0" err="1" smtClean="0">
                <a:solidFill>
                  <a:schemeClr val="tx1"/>
                </a:solidFill>
                <a:effectLst/>
                <a:latin typeface="+mn-lt"/>
                <a:ea typeface="+mn-ea"/>
                <a:cs typeface="+mn-cs"/>
              </a:rPr>
              <a:t>Beyond</a:t>
            </a:r>
            <a:r>
              <a:rPr lang="es-ES" sz="1200" kern="1200" dirty="0" smtClean="0">
                <a:solidFill>
                  <a:schemeClr val="tx1"/>
                </a:solidFill>
                <a:effectLst/>
                <a:latin typeface="+mn-lt"/>
                <a:ea typeface="+mn-ea"/>
                <a:cs typeface="+mn-cs"/>
              </a:rPr>
              <a:t> a lo que él denomina como películas interactivas, Lo más importante es emocionar al espectador. De esta forma hace que nos enganchemos a la historia y empaticemos con sus personajes.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5</a:t>
            </a:fld>
            <a:endParaRPr lang="es-ES"/>
          </a:p>
        </p:txBody>
      </p:sp>
    </p:spTree>
    <p:extLst>
      <p:ext uri="{BB962C8B-B14F-4D97-AF65-F5344CB8AC3E}">
        <p14:creationId xmlns:p14="http://schemas.microsoft.com/office/powerpoint/2010/main" val="224433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¿Vosotros que diríais, esta imagen es real o ficticia? Esta imagen pertenece al proyecto de I+D de </a:t>
            </a:r>
            <a:r>
              <a:rPr lang="es-ES" sz="1200" kern="1200" dirty="0" err="1" smtClean="0">
                <a:solidFill>
                  <a:schemeClr val="tx1"/>
                </a:solidFill>
                <a:effectLst/>
                <a:latin typeface="+mn-lt"/>
                <a:ea typeface="+mn-ea"/>
                <a:cs typeface="+mn-cs"/>
              </a:rPr>
              <a:t>Activision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Blizzard</a:t>
            </a:r>
            <a:r>
              <a:rPr lang="es-ES" sz="1200" kern="1200" dirty="0" smtClean="0">
                <a:solidFill>
                  <a:schemeClr val="tx1"/>
                </a:solidFill>
                <a:effectLst/>
                <a:latin typeface="+mn-lt"/>
                <a:ea typeface="+mn-ea"/>
                <a:cs typeface="+mn-cs"/>
              </a:rPr>
              <a:t> con el que intentan que las texturas tanto de la piel como el brillo de los ojos sean lo más reales posibles.</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6</a:t>
            </a:fld>
            <a:endParaRPr lang="es-ES"/>
          </a:p>
        </p:txBody>
      </p:sp>
    </p:spTree>
    <p:extLst>
      <p:ext uri="{BB962C8B-B14F-4D97-AF65-F5344CB8AC3E}">
        <p14:creationId xmlns:p14="http://schemas.microsoft.com/office/powerpoint/2010/main" val="273591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El director de este proyecto es Jorge Jiménez, En una entrevista declaro que en los últimos años la industria del videojuego paso de disparar a todo tipo de bichos a expresar emociones. Además, que para ellos el reto va más allá del entretenimiento, sino que intentan crear un medio para expresar mejor las emociones.</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7</a:t>
            </a:fld>
            <a:endParaRPr lang="es-ES"/>
          </a:p>
        </p:txBody>
      </p:sp>
    </p:spTree>
    <p:extLst>
      <p:ext uri="{BB962C8B-B14F-4D97-AF65-F5344CB8AC3E}">
        <p14:creationId xmlns:p14="http://schemas.microsoft.com/office/powerpoint/2010/main" val="69622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Este imágenes que podemos ver aquí pertenecen a Ira, un personaje digital con el que </a:t>
            </a:r>
            <a:r>
              <a:rPr lang="es-ES" sz="1200" kern="1200" dirty="0" err="1" smtClean="0">
                <a:solidFill>
                  <a:schemeClr val="tx1"/>
                </a:solidFill>
                <a:effectLst/>
                <a:latin typeface="+mn-lt"/>
                <a:ea typeface="+mn-ea"/>
                <a:cs typeface="+mn-cs"/>
              </a:rPr>
              <a:t>Nvidia</a:t>
            </a:r>
            <a:r>
              <a:rPr lang="es-ES" sz="1200" kern="1200" dirty="0" smtClean="0">
                <a:solidFill>
                  <a:schemeClr val="tx1"/>
                </a:solidFill>
                <a:effectLst/>
                <a:latin typeface="+mn-lt"/>
                <a:ea typeface="+mn-ea"/>
                <a:cs typeface="+mn-cs"/>
              </a:rPr>
              <a:t> y la universidad del sur de california quieren mostrar el gran salto que se está realizando en la captación y el </a:t>
            </a:r>
            <a:r>
              <a:rPr lang="es-ES" sz="1200" kern="1200" dirty="0" err="1" smtClean="0">
                <a:solidFill>
                  <a:schemeClr val="tx1"/>
                </a:solidFill>
                <a:effectLst/>
                <a:latin typeface="+mn-lt"/>
                <a:ea typeface="+mn-ea"/>
                <a:cs typeface="+mn-cs"/>
              </a:rPr>
              <a:t>renderizado</a:t>
            </a:r>
            <a:r>
              <a:rPr lang="es-ES" sz="1200" kern="1200" dirty="0" smtClean="0">
                <a:solidFill>
                  <a:schemeClr val="tx1"/>
                </a:solidFill>
                <a:effectLst/>
                <a:latin typeface="+mn-lt"/>
                <a:ea typeface="+mn-ea"/>
                <a:cs typeface="+mn-cs"/>
              </a:rPr>
              <a:t> de las expresiones faciales en tiempo real.</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8</a:t>
            </a:fld>
            <a:endParaRPr lang="es-ES"/>
          </a:p>
        </p:txBody>
      </p:sp>
    </p:spTree>
    <p:extLst>
      <p:ext uri="{BB962C8B-B14F-4D97-AF65-F5344CB8AC3E}">
        <p14:creationId xmlns:p14="http://schemas.microsoft.com/office/powerpoint/2010/main" val="221682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 Uno de los videojuegos pioneros en implementar estas tecnologías fue L.A </a:t>
            </a:r>
            <a:r>
              <a:rPr lang="es-ES" sz="1200" kern="1200" dirty="0" err="1" smtClean="0">
                <a:solidFill>
                  <a:schemeClr val="tx1"/>
                </a:solidFill>
                <a:effectLst/>
                <a:latin typeface="+mn-lt"/>
                <a:ea typeface="+mn-ea"/>
                <a:cs typeface="+mn-cs"/>
              </a:rPr>
              <a:t>Noire</a:t>
            </a:r>
            <a:r>
              <a:rPr lang="es-ES" sz="1200" kern="1200" dirty="0" smtClean="0">
                <a:solidFill>
                  <a:schemeClr val="tx1"/>
                </a:solidFill>
                <a:effectLst/>
                <a:latin typeface="+mn-lt"/>
                <a:ea typeface="+mn-ea"/>
                <a:cs typeface="+mn-cs"/>
              </a:rPr>
              <a:t> de </a:t>
            </a:r>
            <a:r>
              <a:rPr lang="es-ES" sz="1200" kern="1200" dirty="0" err="1" smtClean="0">
                <a:solidFill>
                  <a:schemeClr val="tx1"/>
                </a:solidFill>
                <a:effectLst/>
                <a:latin typeface="+mn-lt"/>
                <a:ea typeface="+mn-ea"/>
                <a:cs typeface="+mn-cs"/>
              </a:rPr>
              <a:t>Rockstar</a:t>
            </a:r>
            <a:r>
              <a:rPr lang="es-ES" sz="1200" kern="1200" dirty="0" smtClean="0">
                <a:solidFill>
                  <a:schemeClr val="tx1"/>
                </a:solidFill>
                <a:effectLst/>
                <a:latin typeface="+mn-lt"/>
                <a:ea typeface="+mn-ea"/>
                <a:cs typeface="+mn-cs"/>
              </a:rPr>
              <a:t>. En la Historia somos un detective que debe resolver una serie de casos en los que los gestos faciales de los personajes son muy importante para descubrir quien es el culpable. Esto es posible gracias a la tecnología </a:t>
            </a:r>
            <a:r>
              <a:rPr lang="es-ES" sz="1200" kern="1200" dirty="0" err="1" smtClean="0">
                <a:solidFill>
                  <a:schemeClr val="tx1"/>
                </a:solidFill>
                <a:effectLst/>
                <a:latin typeface="+mn-lt"/>
                <a:ea typeface="+mn-ea"/>
                <a:cs typeface="+mn-cs"/>
              </a:rPr>
              <a:t>Motion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Scan</a:t>
            </a:r>
            <a:r>
              <a:rPr lang="es-ES" sz="1200" kern="1200" dirty="0" smtClean="0">
                <a:solidFill>
                  <a:schemeClr val="tx1"/>
                </a:solidFill>
                <a:effectLst/>
                <a:latin typeface="+mn-lt"/>
                <a:ea typeface="+mn-ea"/>
                <a:cs typeface="+mn-cs"/>
              </a:rPr>
              <a:t> en la que 32 </a:t>
            </a:r>
            <a:r>
              <a:rPr lang="es-ES" sz="1200" kern="1200" dirty="0" err="1" smtClean="0">
                <a:solidFill>
                  <a:schemeClr val="tx1"/>
                </a:solidFill>
                <a:effectLst/>
                <a:latin typeface="+mn-lt"/>
                <a:ea typeface="+mn-ea"/>
                <a:cs typeface="+mn-cs"/>
              </a:rPr>
              <a:t>camaras</a:t>
            </a:r>
            <a:r>
              <a:rPr lang="es-ES" sz="1200" kern="1200" dirty="0" smtClean="0">
                <a:solidFill>
                  <a:schemeClr val="tx1"/>
                </a:solidFill>
                <a:effectLst/>
                <a:latin typeface="+mn-lt"/>
                <a:ea typeface="+mn-ea"/>
                <a:cs typeface="+mn-cs"/>
              </a:rPr>
              <a:t> monitorizan todos los gestos faciales del actor.</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9</a:t>
            </a:fld>
            <a:endParaRPr lang="es-ES"/>
          </a:p>
        </p:txBody>
      </p:sp>
    </p:spTree>
    <p:extLst>
      <p:ext uri="{BB962C8B-B14F-4D97-AF65-F5344CB8AC3E}">
        <p14:creationId xmlns:p14="http://schemas.microsoft.com/office/powerpoint/2010/main" val="158871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03/11/2014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115753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03/11/2014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24264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03/11/2014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32479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03/11/2014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83915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7C7586A0-AC94-461E-A896-213943B1F954}" type="datetimeFigureOut">
              <a:rPr lang="es-ES" smtClean="0"/>
              <a:t>03/11/2014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419525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7C7586A0-AC94-461E-A896-213943B1F954}" type="datetimeFigureOut">
              <a:rPr lang="es-ES" smtClean="0"/>
              <a:t>03/11/2014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4291858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7C7586A0-AC94-461E-A896-213943B1F954}" type="datetimeFigureOut">
              <a:rPr lang="es-ES" smtClean="0"/>
              <a:t>03/11/2014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389246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7C7586A0-AC94-461E-A896-213943B1F954}" type="datetimeFigureOut">
              <a:rPr lang="es-ES" smtClean="0"/>
              <a:t>03/11/2014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13216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C7586A0-AC94-461E-A896-213943B1F954}" type="datetimeFigureOut">
              <a:rPr lang="es-ES" smtClean="0"/>
              <a:t>03/11/2014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29133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C7586A0-AC94-461E-A896-213943B1F954}" type="datetimeFigureOut">
              <a:rPr lang="es-ES" smtClean="0"/>
              <a:t>03/11/2014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203164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C7586A0-AC94-461E-A896-213943B1F954}" type="datetimeFigureOut">
              <a:rPr lang="es-ES" smtClean="0"/>
              <a:t>03/11/2014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‹Nº›</a:t>
            </a:fld>
            <a:endParaRPr lang="es-ES"/>
          </a:p>
        </p:txBody>
      </p:sp>
    </p:spTree>
    <p:extLst>
      <p:ext uri="{BB962C8B-B14F-4D97-AF65-F5344CB8AC3E}">
        <p14:creationId xmlns:p14="http://schemas.microsoft.com/office/powerpoint/2010/main" val="3089908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586A0-AC94-461E-A896-213943B1F954}" type="datetimeFigureOut">
              <a:rPr lang="es-ES" smtClean="0"/>
              <a:t>03/11/2014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4669A9-3C34-4C11-9FDE-3A2BFBBA4F93}" type="slidenum">
              <a:rPr lang="es-ES" smtClean="0"/>
              <a:t>‹Nº›</a:t>
            </a:fld>
            <a:endParaRPr lang="es-ES"/>
          </a:p>
        </p:txBody>
      </p:sp>
    </p:spTree>
    <p:extLst>
      <p:ext uri="{BB962C8B-B14F-4D97-AF65-F5344CB8AC3E}">
        <p14:creationId xmlns:p14="http://schemas.microsoft.com/office/powerpoint/2010/main" val="361282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6.jp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8329028" y="4620569"/>
            <a:ext cx="4487086" cy="2044170"/>
          </a:xfrm>
          <a:prstGeom prst="roundRect">
            <a:avLst/>
          </a:prstGeom>
          <a:solidFill>
            <a:srgbClr val="3B537F"/>
          </a:solidFill>
          <a:ln>
            <a:solidFill>
              <a:srgbClr val="75A6FF"/>
            </a:soli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r="24279"/>
          <a:stretch/>
        </p:blipFill>
        <p:spPr>
          <a:xfrm>
            <a:off x="0" y="1"/>
            <a:ext cx="9318172" cy="6858000"/>
          </a:xfrm>
          <a:prstGeom prst="rect">
            <a:avLst/>
          </a:prstGeom>
        </p:spPr>
      </p:pic>
      <p:sp>
        <p:nvSpPr>
          <p:cNvPr id="7" name="CuadroTexto 6"/>
          <p:cNvSpPr txBox="1"/>
          <p:nvPr/>
        </p:nvSpPr>
        <p:spPr>
          <a:xfrm>
            <a:off x="8767727" y="4857824"/>
            <a:ext cx="3099516" cy="1569660"/>
          </a:xfrm>
          <a:prstGeom prst="rect">
            <a:avLst/>
          </a:prstGeom>
          <a:noFill/>
          <a:effectLst>
            <a:softEdge rad="88900"/>
          </a:effectLst>
          <a:scene3d>
            <a:camera prst="orthographicFront"/>
            <a:lightRig rig="threePt" dir="t"/>
          </a:scene3d>
          <a:sp3d>
            <a:bevelT w="101600" prst="riblet"/>
          </a:sp3d>
        </p:spPr>
        <p:txBody>
          <a:bodyPr wrap="square" rtlCol="0">
            <a:spAutoFit/>
          </a:bodyPr>
          <a:lstStyle/>
          <a:p>
            <a:r>
              <a:rPr lang="es-ES" sz="3200" b="1" dirty="0" smtClean="0">
                <a:ln w="19050">
                  <a:noFill/>
                </a:ln>
                <a:solidFill>
                  <a:srgbClr val="FAF9EA"/>
                </a:solidFill>
                <a:effectLst/>
                <a:latin typeface="Verdana" panose="020B0604030504040204" pitchFamily="34" charset="0"/>
                <a:ea typeface="Verdana" panose="020B0604030504040204" pitchFamily="34" charset="0"/>
                <a:cs typeface="Verdana" panose="020B0604030504040204" pitchFamily="34" charset="0"/>
              </a:rPr>
              <a:t>Los Rostros en los Videojuegos</a:t>
            </a:r>
            <a:endParaRPr lang="es-ES" sz="3200" b="1" dirty="0">
              <a:ln w="19050">
                <a:noFill/>
              </a:ln>
              <a:solidFill>
                <a:srgbClr val="FAF9EA"/>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4871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a:t>
            </a:r>
          </a:p>
        </p:txBody>
      </p:sp>
      <p:sp>
        <p:nvSpPr>
          <p:cNvPr id="6" name="CuadroTexto 5"/>
          <p:cNvSpPr txBox="1"/>
          <p:nvPr/>
        </p:nvSpPr>
        <p:spPr>
          <a:xfrm>
            <a:off x="4274331" y="122636"/>
            <a:ext cx="7740203" cy="707886"/>
          </a:xfrm>
          <a:prstGeom prst="rect">
            <a:avLst/>
          </a:prstGeom>
          <a:noFill/>
        </p:spPr>
        <p:txBody>
          <a:bodyPr wrap="square" rtlCol="0">
            <a:spAutoFit/>
          </a:bodyPr>
          <a:lstStyle/>
          <a:p>
            <a:r>
              <a:rPr lang="es-ES" sz="4000" dirty="0" smtClean="0"/>
              <a:t>			</a:t>
            </a:r>
            <a:r>
              <a:rPr lang="es-ES" sz="4000" dirty="0" smtClean="0"/>
              <a:t>¿Y </a:t>
            </a:r>
            <a:r>
              <a:rPr lang="es-ES" sz="4000" dirty="0" smtClean="0"/>
              <a:t>esto como se hace?</a:t>
            </a:r>
            <a:endParaRPr lang="es-ES" sz="4000" dirty="0"/>
          </a:p>
        </p:txBody>
      </p:sp>
      <p:sp>
        <p:nvSpPr>
          <p:cNvPr id="10" name="Rectángulo 9"/>
          <p:cNvSpPr/>
          <p:nvPr/>
        </p:nvSpPr>
        <p:spPr>
          <a:xfrm>
            <a:off x="241857" y="6025889"/>
            <a:ext cx="3301443" cy="523220"/>
          </a:xfrm>
          <a:prstGeom prst="rect">
            <a:avLst/>
          </a:prstGeom>
        </p:spPr>
        <p:txBody>
          <a:bodyPr wrap="square">
            <a:spAutoFit/>
          </a:bodyPr>
          <a:lstStyle/>
          <a:p>
            <a:r>
              <a:rPr lang="es-ES" sz="1400" dirty="0" smtClean="0">
                <a:latin typeface="Verdana" panose="020B0604030504040204" pitchFamily="34" charset="0"/>
                <a:ea typeface="Verdana" panose="020B0604030504040204" pitchFamily="34" charset="0"/>
                <a:cs typeface="Verdana" panose="020B0604030504040204" pitchFamily="34" charset="0"/>
              </a:rPr>
              <a:t>Ellen Page </a:t>
            </a:r>
            <a:r>
              <a:rPr lang="es-ES" sz="1400" dirty="0">
                <a:latin typeface="Verdana" panose="020B0604030504040204" pitchFamily="34" charset="0"/>
                <a:ea typeface="Verdana" panose="020B0604030504040204" pitchFamily="34" charset="0"/>
                <a:cs typeface="Verdana" panose="020B0604030504040204" pitchFamily="34" charset="0"/>
              </a:rPr>
              <a:t>y </a:t>
            </a:r>
            <a:r>
              <a:rPr lang="es-ES" sz="1400" dirty="0" smtClean="0">
                <a:latin typeface="Verdana" panose="020B0604030504040204" pitchFamily="34" charset="0"/>
                <a:ea typeface="Verdana" panose="020B0604030504040204" pitchFamily="34" charset="0"/>
                <a:cs typeface="Verdana" panose="020B0604030504040204" pitchFamily="34" charset="0"/>
              </a:rPr>
              <a:t>Willem Dafoe en una secuencia de Beyond: Two Souls</a:t>
            </a:r>
            <a:endParaRPr lang="es-ES" sz="1400" dirty="0">
              <a:latin typeface="Verdana" panose="020B0604030504040204" pitchFamily="34" charset="0"/>
              <a:ea typeface="Verdana" panose="020B0604030504040204" pitchFamily="34" charset="0"/>
              <a:cs typeface="Verdana" panose="020B0604030504040204" pitchFamily="34" charset="0"/>
            </a:endParaRPr>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4695" b="25634"/>
          <a:stretch/>
        </p:blipFill>
        <p:spPr>
          <a:xfrm>
            <a:off x="0" y="1043186"/>
            <a:ext cx="12192000" cy="4790943"/>
          </a:xfrm>
          <a:prstGeom prst="rect">
            <a:avLst/>
          </a:prstGeom>
        </p:spPr>
      </p:pic>
    </p:spTree>
    <p:extLst>
      <p:ext uri="{BB962C8B-B14F-4D97-AF65-F5344CB8AC3E}">
        <p14:creationId xmlns:p14="http://schemas.microsoft.com/office/powerpoint/2010/main" val="21302931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7768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La Evolución</a:t>
            </a:r>
            <a:endParaRPr lang="es-ES" sz="4000" dirty="0"/>
          </a:p>
        </p:txBody>
      </p:sp>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l="-119" t="-2563" r="119" b="6921"/>
          <a:stretch/>
        </p:blipFill>
        <p:spPr>
          <a:xfrm>
            <a:off x="0" y="2313725"/>
            <a:ext cx="12192000" cy="3526971"/>
          </a:xfrm>
          <a:prstGeom prst="rect">
            <a:avLst/>
          </a:prstGeom>
        </p:spPr>
      </p:pic>
      <p:sp>
        <p:nvSpPr>
          <p:cNvPr id="11" name="CuadroTexto 10"/>
          <p:cNvSpPr txBox="1"/>
          <p:nvPr/>
        </p:nvSpPr>
        <p:spPr>
          <a:xfrm>
            <a:off x="797264" y="1315967"/>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1996</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CuadroTexto 11"/>
          <p:cNvSpPr txBox="1"/>
          <p:nvPr/>
        </p:nvSpPr>
        <p:spPr>
          <a:xfrm>
            <a:off x="4714898" y="1305013"/>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1999</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5228" y="1871088"/>
            <a:ext cx="817898" cy="454718"/>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7185" y="1878028"/>
            <a:ext cx="1109826" cy="500280"/>
          </a:xfrm>
          <a:prstGeom prst="rect">
            <a:avLst/>
          </a:prstGeom>
        </p:spPr>
      </p:pic>
      <p:sp>
        <p:nvSpPr>
          <p:cNvPr id="15" name="CuadroTexto 14"/>
          <p:cNvSpPr txBox="1"/>
          <p:nvPr/>
        </p:nvSpPr>
        <p:spPr>
          <a:xfrm>
            <a:off x="7518398"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2006</a:t>
            </a:r>
          </a:p>
        </p:txBody>
      </p:sp>
      <p:pic>
        <p:nvPicPr>
          <p:cNvPr id="16" name="Imagen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704" y="1808598"/>
            <a:ext cx="940520" cy="491264"/>
          </a:xfrm>
          <a:prstGeom prst="rect">
            <a:avLst/>
          </a:prstGeom>
        </p:spPr>
      </p:pic>
      <p:pic>
        <p:nvPicPr>
          <p:cNvPr id="17" name="Imagen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6000" y="1790586"/>
            <a:ext cx="780021" cy="527289"/>
          </a:xfrm>
          <a:prstGeom prst="rect">
            <a:avLst/>
          </a:prstGeom>
        </p:spPr>
      </p:pic>
      <p:sp>
        <p:nvSpPr>
          <p:cNvPr id="18" name="CuadroTexto 17"/>
          <p:cNvSpPr txBox="1"/>
          <p:nvPr/>
        </p:nvSpPr>
        <p:spPr>
          <a:xfrm>
            <a:off x="1988997"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1997</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Imagen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5805" y="1871088"/>
            <a:ext cx="1242986" cy="463708"/>
          </a:xfrm>
          <a:prstGeom prst="rect">
            <a:avLst/>
          </a:prstGeom>
        </p:spPr>
      </p:pic>
      <p:sp>
        <p:nvSpPr>
          <p:cNvPr id="20" name="CuadroTexto 19"/>
          <p:cNvSpPr txBox="1"/>
          <p:nvPr/>
        </p:nvSpPr>
        <p:spPr>
          <a:xfrm>
            <a:off x="3403598"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1998</a:t>
            </a:r>
          </a:p>
        </p:txBody>
      </p:sp>
      <p:pic>
        <p:nvPicPr>
          <p:cNvPr id="21" name="Imagen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1932919"/>
            <a:ext cx="1117602" cy="383134"/>
          </a:xfrm>
          <a:prstGeom prst="rect">
            <a:avLst/>
          </a:prstGeom>
        </p:spPr>
      </p:pic>
      <p:sp>
        <p:nvSpPr>
          <p:cNvPr id="22" name="CuadroTexto 21"/>
          <p:cNvSpPr txBox="1"/>
          <p:nvPr/>
        </p:nvSpPr>
        <p:spPr>
          <a:xfrm>
            <a:off x="6261101"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2003</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Imagen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94861" y="1873238"/>
            <a:ext cx="1269686" cy="452568"/>
          </a:xfrm>
          <a:prstGeom prst="rect">
            <a:avLst/>
          </a:prstGeom>
        </p:spPr>
      </p:pic>
      <p:sp>
        <p:nvSpPr>
          <p:cNvPr id="25" name="CuadroTexto 24"/>
          <p:cNvSpPr txBox="1"/>
          <p:nvPr/>
        </p:nvSpPr>
        <p:spPr>
          <a:xfrm>
            <a:off x="9036004" y="1311720"/>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2007</a:t>
            </a:r>
          </a:p>
        </p:txBody>
      </p:sp>
      <p:pic>
        <p:nvPicPr>
          <p:cNvPr id="26" name="Imagen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21770" y="1864891"/>
            <a:ext cx="1361348" cy="467112"/>
          </a:xfrm>
          <a:prstGeom prst="rect">
            <a:avLst/>
          </a:prstGeom>
        </p:spPr>
      </p:pic>
      <p:sp>
        <p:nvSpPr>
          <p:cNvPr id="27" name="CuadroTexto 26"/>
          <p:cNvSpPr txBox="1"/>
          <p:nvPr/>
        </p:nvSpPr>
        <p:spPr>
          <a:xfrm>
            <a:off x="10508744" y="1305013"/>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2008</a:t>
            </a:r>
          </a:p>
        </p:txBody>
      </p:sp>
    </p:spTree>
    <p:extLst>
      <p:ext uri="{BB962C8B-B14F-4D97-AF65-F5344CB8AC3E}">
        <p14:creationId xmlns:p14="http://schemas.microsoft.com/office/powerpoint/2010/main" val="3053930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a:t>
            </a:r>
            <a:r>
              <a:rPr lang="es-ES" sz="4000" dirty="0" smtClean="0"/>
              <a:t>		La Evolución</a:t>
            </a:r>
            <a:endParaRPr lang="es-ES" sz="4000" dirty="0"/>
          </a:p>
        </p:txBody>
      </p:sp>
      <p:sp>
        <p:nvSpPr>
          <p:cNvPr id="7" name="Flecha derecha 6"/>
          <p:cNvSpPr/>
          <p:nvPr/>
        </p:nvSpPr>
        <p:spPr>
          <a:xfrm rot="10800000">
            <a:off x="4884110" y="4547231"/>
            <a:ext cx="2191658" cy="420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5021997" y="3988248"/>
            <a:ext cx="1915885" cy="769441"/>
          </a:xfrm>
          <a:prstGeom prst="rect">
            <a:avLst/>
          </a:prstGeom>
          <a:noFill/>
        </p:spPr>
        <p:txBody>
          <a:bodyPr wrap="square" rtlCol="0">
            <a:spAutoFit/>
          </a:bodyPr>
          <a:lstStyle/>
          <a:p>
            <a:pPr algn="ctr"/>
            <a:r>
              <a:rPr lang="es-ES" sz="4400" b="1" dirty="0" smtClean="0">
                <a:solidFill>
                  <a:schemeClr val="bg1"/>
                </a:solidFill>
              </a:rPr>
              <a:t>REAL</a:t>
            </a:r>
            <a:endParaRPr lang="es-ES" sz="4400" b="1" dirty="0">
              <a:solidFill>
                <a:schemeClr val="bg1"/>
              </a:solidFill>
            </a:endParaRPr>
          </a:p>
        </p:txBody>
      </p:sp>
      <p:sp>
        <p:nvSpPr>
          <p:cNvPr id="13" name="Flecha derecha 12"/>
          <p:cNvSpPr/>
          <p:nvPr/>
        </p:nvSpPr>
        <p:spPr>
          <a:xfrm>
            <a:off x="4884109" y="2824292"/>
            <a:ext cx="2191658" cy="420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330757" y="6093153"/>
            <a:ext cx="3607975" cy="369332"/>
          </a:xfrm>
          <a:prstGeom prst="rect">
            <a:avLst/>
          </a:prstGeom>
        </p:spPr>
        <p:txBody>
          <a:bodyPr wrap="none">
            <a:spAutoFit/>
          </a:bodyPr>
          <a:lstStyle/>
          <a:p>
            <a:r>
              <a:rPr lang="es-ES" dirty="0" smtClean="0"/>
              <a:t>Eden Hazard, Jugador del Chelsea FC</a:t>
            </a:r>
            <a:endParaRPr lang="es-ES" dirty="0"/>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9071" y="2119846"/>
            <a:ext cx="2481734" cy="849910"/>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269" y="723219"/>
            <a:ext cx="6196215" cy="5739266"/>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6171" y="1042667"/>
            <a:ext cx="4753756" cy="4794620"/>
          </a:xfrm>
          <a:prstGeom prst="rect">
            <a:avLst/>
          </a:prstGeom>
        </p:spPr>
      </p:pic>
    </p:spTree>
    <p:extLst>
      <p:ext uri="{BB962C8B-B14F-4D97-AF65-F5344CB8AC3E}">
        <p14:creationId xmlns:p14="http://schemas.microsoft.com/office/powerpoint/2010/main" val="2651484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uadroTexto 2"/>
          <p:cNvSpPr txBox="1"/>
          <p:nvPr/>
        </p:nvSpPr>
        <p:spPr>
          <a:xfrm>
            <a:off x="4299731" y="148036"/>
            <a:ext cx="7740203" cy="707886"/>
          </a:xfrm>
          <a:prstGeom prst="rect">
            <a:avLst/>
          </a:prstGeom>
          <a:noFill/>
        </p:spPr>
        <p:txBody>
          <a:bodyPr wrap="square" rtlCol="0">
            <a:spAutoFit/>
          </a:bodyPr>
          <a:lstStyle/>
          <a:p>
            <a:r>
              <a:rPr lang="es-ES" sz="4000" dirty="0" smtClean="0"/>
              <a:t>					Emociones</a:t>
            </a:r>
            <a:endParaRPr lang="es-ES" sz="4000" dirty="0"/>
          </a:p>
        </p:txBody>
      </p:sp>
    </p:spTree>
    <p:extLst>
      <p:ext uri="{BB962C8B-B14F-4D97-AF65-F5344CB8AC3E}">
        <p14:creationId xmlns:p14="http://schemas.microsoft.com/office/powerpoint/2010/main" val="34830481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7822"/>
            <a:ext cx="5428454" cy="5004464"/>
          </a:xfrm>
          <a:prstGeom prst="rect">
            <a:avLst/>
          </a:prstGeom>
        </p:spPr>
      </p:pic>
      <p:sp>
        <p:nvSpPr>
          <p:cNvPr id="5" name="CuadroTexto 4"/>
          <p:cNvSpPr txBox="1"/>
          <p:nvPr/>
        </p:nvSpPr>
        <p:spPr>
          <a:xfrm>
            <a:off x="5315731" y="2374900"/>
            <a:ext cx="5771369" cy="1323439"/>
          </a:xfrm>
          <a:prstGeom prst="rect">
            <a:avLst/>
          </a:prstGeom>
          <a:noFill/>
        </p:spPr>
        <p:txBody>
          <a:bodyPr wrap="square" rtlCol="0">
            <a:spAutoFit/>
          </a:bodyPr>
          <a:lstStyle/>
          <a:p>
            <a:pPr algn="ctr"/>
            <a:r>
              <a:rPr lang="es-ES" sz="4000" dirty="0" smtClean="0">
                <a:solidFill>
                  <a:schemeClr val="accent1">
                    <a:lumMod val="75000"/>
                  </a:schemeClr>
                </a:solidFill>
              </a:rPr>
              <a:t>“</a:t>
            </a:r>
            <a:r>
              <a:rPr lang="es-ES" sz="3600" dirty="0" smtClean="0">
                <a:solidFill>
                  <a:schemeClr val="bg1"/>
                </a:solidFill>
              </a:rPr>
              <a:t>La emoción es el objetivo más importante</a:t>
            </a:r>
            <a:r>
              <a:rPr lang="es-ES" sz="4000" dirty="0" smtClean="0">
                <a:solidFill>
                  <a:schemeClr val="accent1">
                    <a:lumMod val="75000"/>
                  </a:schemeClr>
                </a:solidFill>
              </a:rPr>
              <a:t>”</a:t>
            </a:r>
            <a:endParaRPr lang="es-ES" sz="4000" dirty="0">
              <a:solidFill>
                <a:schemeClr val="accent1">
                  <a:lumMod val="75000"/>
                </a:schemeClr>
              </a:solidFill>
            </a:endParaRPr>
          </a:p>
        </p:txBody>
      </p:sp>
      <p:sp>
        <p:nvSpPr>
          <p:cNvPr id="9" name="CuadroTexto 8"/>
          <p:cNvSpPr txBox="1"/>
          <p:nvPr/>
        </p:nvSpPr>
        <p:spPr>
          <a:xfrm>
            <a:off x="7391400" y="3806155"/>
            <a:ext cx="3530600" cy="646331"/>
          </a:xfrm>
          <a:prstGeom prst="rect">
            <a:avLst/>
          </a:prstGeom>
          <a:noFill/>
        </p:spPr>
        <p:txBody>
          <a:bodyPr wrap="square" rtlCol="0">
            <a:spAutoFit/>
          </a:bodyPr>
          <a:lstStyle/>
          <a:p>
            <a:r>
              <a:rPr lang="es-ES" dirty="0" smtClean="0">
                <a:solidFill>
                  <a:schemeClr val="bg1"/>
                </a:solidFill>
              </a:rPr>
              <a:t>David Cage, creador de Heavy Rain y Beyond</a:t>
            </a:r>
            <a:endParaRPr lang="es-ES" dirty="0">
              <a:solidFill>
                <a:schemeClr val="bg1"/>
              </a:solidFill>
            </a:endParaRPr>
          </a:p>
        </p:txBody>
      </p:sp>
    </p:spTree>
    <p:extLst>
      <p:ext uri="{BB962C8B-B14F-4D97-AF65-F5344CB8AC3E}">
        <p14:creationId xmlns:p14="http://schemas.microsoft.com/office/powerpoint/2010/main" val="137466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1028700"/>
            <a:ext cx="8559422" cy="4817151"/>
          </a:xfrm>
          <a:prstGeom prst="rect">
            <a:avLst/>
          </a:prstGeom>
        </p:spPr>
      </p:pic>
    </p:spTree>
    <p:extLst>
      <p:ext uri="{BB962C8B-B14F-4D97-AF65-F5344CB8AC3E}">
        <p14:creationId xmlns:p14="http://schemas.microsoft.com/office/powerpoint/2010/main" val="4217752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54" y="1447800"/>
            <a:ext cx="3509385" cy="4406900"/>
          </a:xfrm>
          <a:prstGeom prst="rect">
            <a:avLst/>
          </a:prstGeom>
        </p:spPr>
      </p:pic>
      <p:sp>
        <p:nvSpPr>
          <p:cNvPr id="7" name="CuadroTexto 6"/>
          <p:cNvSpPr txBox="1"/>
          <p:nvPr/>
        </p:nvSpPr>
        <p:spPr>
          <a:xfrm>
            <a:off x="5143501" y="1917700"/>
            <a:ext cx="6527800" cy="1508105"/>
          </a:xfrm>
          <a:prstGeom prst="rect">
            <a:avLst/>
          </a:prstGeom>
          <a:noFill/>
        </p:spPr>
        <p:txBody>
          <a:bodyPr wrap="square" rtlCol="0">
            <a:spAutoFit/>
          </a:bodyPr>
          <a:lstStyle/>
          <a:p>
            <a:r>
              <a:rPr lang="es-ES" sz="3200" dirty="0" smtClean="0">
                <a:solidFill>
                  <a:schemeClr val="accent1">
                    <a:lumMod val="75000"/>
                  </a:schemeClr>
                </a:solidFill>
              </a:rPr>
              <a:t>“</a:t>
            </a:r>
            <a:r>
              <a:rPr lang="es-ES" sz="2800" dirty="0" smtClean="0">
                <a:solidFill>
                  <a:schemeClr val="bg1"/>
                </a:solidFill>
              </a:rPr>
              <a:t>Para nosotros, el reto va más allá del entretenimiento, se trata de crear un medio para expresar mejor las emociones</a:t>
            </a:r>
            <a:r>
              <a:rPr lang="es-ES" sz="3200" dirty="0" smtClean="0">
                <a:solidFill>
                  <a:schemeClr val="accent1">
                    <a:lumMod val="75000"/>
                  </a:schemeClr>
                </a:solidFill>
              </a:rPr>
              <a:t>”</a:t>
            </a:r>
            <a:endParaRPr lang="es-ES" sz="3200" dirty="0">
              <a:solidFill>
                <a:schemeClr val="accent1">
                  <a:lumMod val="75000"/>
                </a:schemeClr>
              </a:solidFill>
            </a:endParaRPr>
          </a:p>
        </p:txBody>
      </p:sp>
      <p:sp>
        <p:nvSpPr>
          <p:cNvPr id="9" name="CuadroTexto 8"/>
          <p:cNvSpPr txBox="1"/>
          <p:nvPr/>
        </p:nvSpPr>
        <p:spPr>
          <a:xfrm>
            <a:off x="7785100" y="3759884"/>
            <a:ext cx="3530600" cy="646331"/>
          </a:xfrm>
          <a:prstGeom prst="rect">
            <a:avLst/>
          </a:prstGeom>
          <a:noFill/>
        </p:spPr>
        <p:txBody>
          <a:bodyPr wrap="square" rtlCol="0">
            <a:spAutoFit/>
          </a:bodyPr>
          <a:lstStyle/>
          <a:p>
            <a:r>
              <a:rPr lang="es-ES" dirty="0" smtClean="0">
                <a:solidFill>
                  <a:schemeClr val="bg1"/>
                </a:solidFill>
              </a:rPr>
              <a:t>Jorge Jiménez, Director técnico de gráficos I+D de Activision Blizzard</a:t>
            </a:r>
            <a:endParaRPr lang="es-ES" dirty="0">
              <a:solidFill>
                <a:schemeClr val="bg1"/>
              </a:solidFill>
            </a:endParaRPr>
          </a:p>
        </p:txBody>
      </p:sp>
    </p:spTree>
    <p:extLst>
      <p:ext uri="{BB962C8B-B14F-4D97-AF65-F5344CB8AC3E}">
        <p14:creationId xmlns:p14="http://schemas.microsoft.com/office/powerpoint/2010/main" val="2235200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4002" y="6009888"/>
            <a:ext cx="1600198" cy="649706"/>
          </a:xfrm>
          <a:prstGeom prst="rect">
            <a:avLst/>
          </a:prstGeom>
        </p:spPr>
      </p:pic>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88208" y="6169029"/>
            <a:ext cx="1749594" cy="331424"/>
          </a:xfrm>
          <a:prstGeom prst="rect">
            <a:avLst/>
          </a:prstGeom>
        </p:spPr>
      </p:pic>
      <p:pic>
        <p:nvPicPr>
          <p:cNvPr id="2" name="Imagen 1"/>
          <p:cNvPicPr>
            <a:picLocks noChangeAspect="1"/>
          </p:cNvPicPr>
          <p:nvPr/>
        </p:nvPicPr>
        <p:blipFill rotWithShape="1">
          <a:blip r:embed="rId6">
            <a:extLst>
              <a:ext uri="{28A0092B-C50C-407E-A947-70E740481C1C}">
                <a14:useLocalDpi xmlns:a14="http://schemas.microsoft.com/office/drawing/2010/main" val="0"/>
              </a:ext>
            </a:extLst>
          </a:blip>
          <a:srcRect r="41377"/>
          <a:stretch/>
        </p:blipFill>
        <p:spPr>
          <a:xfrm>
            <a:off x="7584985" y="1009934"/>
            <a:ext cx="4606445" cy="4813016"/>
          </a:xfrm>
          <a:prstGeom prst="rect">
            <a:avLst/>
          </a:prstGeom>
        </p:spPr>
      </p:pic>
      <p:pic>
        <p:nvPicPr>
          <p:cNvPr id="3" name="Imagen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4124" y="1026578"/>
            <a:ext cx="6361954" cy="4796372"/>
          </a:xfrm>
          <a:prstGeom prst="rect">
            <a:avLst/>
          </a:prstGeom>
        </p:spPr>
      </p:pic>
      <p:pic>
        <p:nvPicPr>
          <p:cNvPr id="5" name="Imagen 4"/>
          <p:cNvPicPr>
            <a:picLocks noChangeAspect="1"/>
          </p:cNvPicPr>
          <p:nvPr/>
        </p:nvPicPr>
        <p:blipFill rotWithShape="1">
          <a:blip r:embed="rId8">
            <a:extLst>
              <a:ext uri="{28A0092B-C50C-407E-A947-70E740481C1C}">
                <a14:useLocalDpi xmlns:a14="http://schemas.microsoft.com/office/drawing/2010/main" val="0"/>
              </a:ext>
            </a:extLst>
          </a:blip>
          <a:srcRect l="50064"/>
          <a:stretch/>
        </p:blipFill>
        <p:spPr>
          <a:xfrm>
            <a:off x="0" y="1009934"/>
            <a:ext cx="1826904" cy="4813016"/>
          </a:xfrm>
          <a:prstGeom prst="rect">
            <a:avLst/>
          </a:prstGeom>
        </p:spPr>
      </p:pic>
    </p:spTree>
    <p:extLst>
      <p:ext uri="{BB962C8B-B14F-4D97-AF65-F5344CB8AC3E}">
        <p14:creationId xmlns:p14="http://schemas.microsoft.com/office/powerpoint/2010/main" val="3105966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74331" y="122636"/>
            <a:ext cx="7740203" cy="707886"/>
          </a:xfrm>
          <a:prstGeom prst="rect">
            <a:avLst/>
          </a:prstGeom>
          <a:noFill/>
        </p:spPr>
        <p:txBody>
          <a:bodyPr wrap="square" rtlCol="0">
            <a:spAutoFit/>
          </a:bodyPr>
          <a:lstStyle/>
          <a:p>
            <a:r>
              <a:rPr lang="es-ES" sz="4000" dirty="0" smtClean="0"/>
              <a:t>			</a:t>
            </a:r>
            <a:r>
              <a:rPr lang="es-ES" sz="4000" dirty="0" smtClean="0"/>
              <a:t>¿Y </a:t>
            </a:r>
            <a:r>
              <a:rPr lang="es-ES" sz="4000" dirty="0" smtClean="0"/>
              <a:t>esto como se hace?</a:t>
            </a:r>
            <a:endParaRPr lang="es-ES" sz="4000" dirty="0"/>
          </a:p>
        </p:txBody>
      </p:sp>
      <p:sp>
        <p:nvSpPr>
          <p:cNvPr id="10" name="Rectángulo 9"/>
          <p:cNvSpPr/>
          <p:nvPr/>
        </p:nvSpPr>
        <p:spPr>
          <a:xfrm>
            <a:off x="175182" y="6111614"/>
            <a:ext cx="3072843" cy="523220"/>
          </a:xfrm>
          <a:prstGeom prst="rect">
            <a:avLst/>
          </a:prstGeom>
        </p:spPr>
        <p:txBody>
          <a:bodyPr wrap="square">
            <a:spAutoFit/>
          </a:bodyPr>
          <a:lstStyle/>
          <a:p>
            <a:pPr algn="ctr"/>
            <a:r>
              <a:rPr lang="es-ES" sz="1400" dirty="0" err="1">
                <a:latin typeface="Verdana" panose="020B0604030504040204" pitchFamily="34" charset="0"/>
                <a:ea typeface="Verdana" panose="020B0604030504040204" pitchFamily="34" charset="0"/>
                <a:cs typeface="Verdana" panose="020B0604030504040204" pitchFamily="34" charset="0"/>
              </a:rPr>
              <a:t>Motion</a:t>
            </a:r>
            <a:r>
              <a:rPr lang="es-ES" sz="1400" dirty="0">
                <a:latin typeface="Verdana" panose="020B0604030504040204" pitchFamily="34" charset="0"/>
                <a:ea typeface="Verdana" panose="020B0604030504040204" pitchFamily="34" charset="0"/>
                <a:cs typeface="Verdana" panose="020B0604030504040204" pitchFamily="34" charset="0"/>
              </a:rPr>
              <a:t> </a:t>
            </a:r>
            <a:r>
              <a:rPr lang="es-ES" sz="1400" dirty="0" err="1">
                <a:latin typeface="Verdana" panose="020B0604030504040204" pitchFamily="34" charset="0"/>
                <a:ea typeface="Verdana" panose="020B0604030504040204" pitchFamily="34" charset="0"/>
                <a:cs typeface="Verdana" panose="020B0604030504040204" pitchFamily="34" charset="0"/>
              </a:rPr>
              <a:t>Scan</a:t>
            </a:r>
            <a:r>
              <a:rPr lang="es-ES" sz="1400" dirty="0">
                <a:latin typeface="Verdana" panose="020B0604030504040204" pitchFamily="34" charset="0"/>
                <a:ea typeface="Verdana" panose="020B0604030504040204" pitchFamily="34" charset="0"/>
                <a:cs typeface="Verdana" panose="020B0604030504040204" pitchFamily="34" charset="0"/>
              </a:rPr>
              <a:t> de </a:t>
            </a:r>
            <a:r>
              <a:rPr lang="es-ES" sz="1400" dirty="0" err="1">
                <a:latin typeface="Verdana" panose="020B0604030504040204" pitchFamily="34" charset="0"/>
                <a:ea typeface="Verdana" panose="020B0604030504040204" pitchFamily="34" charset="0"/>
                <a:cs typeface="Verdana" panose="020B0604030504040204" pitchFamily="34" charset="0"/>
              </a:rPr>
              <a:t>Depth</a:t>
            </a:r>
            <a:r>
              <a:rPr lang="es-ES" sz="1400" dirty="0">
                <a:latin typeface="Verdana" panose="020B0604030504040204" pitchFamily="34" charset="0"/>
                <a:ea typeface="Verdana" panose="020B0604030504040204" pitchFamily="34" charset="0"/>
                <a:cs typeface="Verdana" panose="020B0604030504040204" pitchFamily="34" charset="0"/>
              </a:rPr>
              <a:t> </a:t>
            </a:r>
            <a:r>
              <a:rPr lang="es-ES" sz="1400" dirty="0" err="1">
                <a:latin typeface="Verdana" panose="020B0604030504040204" pitchFamily="34" charset="0"/>
                <a:ea typeface="Verdana" panose="020B0604030504040204" pitchFamily="34" charset="0"/>
                <a:cs typeface="Verdana" panose="020B0604030504040204" pitchFamily="34" charset="0"/>
              </a:rPr>
              <a:t>Analysis</a:t>
            </a:r>
            <a:r>
              <a:rPr lang="es-ES" sz="1400" dirty="0">
                <a:latin typeface="Verdana" panose="020B0604030504040204" pitchFamily="34" charset="0"/>
                <a:ea typeface="Verdana" panose="020B0604030504040204" pitchFamily="34" charset="0"/>
                <a:cs typeface="Verdana" panose="020B0604030504040204" pitchFamily="34" charset="0"/>
              </a:rPr>
              <a:t>, en la elaboración de L.A </a:t>
            </a:r>
            <a:r>
              <a:rPr lang="es-ES" sz="1400" dirty="0" err="1">
                <a:latin typeface="Verdana" panose="020B0604030504040204" pitchFamily="34" charset="0"/>
                <a:ea typeface="Verdana" panose="020B0604030504040204" pitchFamily="34" charset="0"/>
                <a:cs typeface="Verdana" panose="020B0604030504040204" pitchFamily="34" charset="0"/>
              </a:rPr>
              <a:t>Noire</a:t>
            </a:r>
            <a:endParaRPr lang="es-ES" sz="1400" dirty="0">
              <a:latin typeface="Verdana" panose="020B0604030504040204" pitchFamily="34" charset="0"/>
              <a:ea typeface="Verdana" panose="020B0604030504040204" pitchFamily="34" charset="0"/>
              <a:cs typeface="Verdana" panose="020B0604030504040204" pitchFamily="34" charset="0"/>
            </a:endParaRPr>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020762"/>
            <a:ext cx="7222331" cy="48148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19949" r="14518"/>
          <a:stretch/>
        </p:blipFill>
        <p:spPr>
          <a:xfrm>
            <a:off x="7222330" y="1020761"/>
            <a:ext cx="4969670" cy="4814887"/>
          </a:xfrm>
          <a:prstGeom prst="rect">
            <a:avLst/>
          </a:prstGeom>
        </p:spPr>
      </p:pic>
    </p:spTree>
    <p:extLst>
      <p:ext uri="{BB962C8B-B14F-4D97-AF65-F5344CB8AC3E}">
        <p14:creationId xmlns:p14="http://schemas.microsoft.com/office/powerpoint/2010/main" val="352282290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TotalTime>
  <Words>761</Words>
  <Application>Microsoft Office PowerPoint</Application>
  <PresentationFormat>Panorámica</PresentationFormat>
  <Paragraphs>51</Paragraphs>
  <Slides>11</Slides>
  <Notes>11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Verdana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Rodriguez Dominguez</dc:creator>
  <cp:lastModifiedBy>Oscar Rodriguez Dominguez</cp:lastModifiedBy>
  <cp:revision>60</cp:revision>
  <dcterms:created xsi:type="dcterms:W3CDTF">2014-10-21T17:28:05Z</dcterms:created>
  <dcterms:modified xsi:type="dcterms:W3CDTF">2014-11-03T18:07:55Z</dcterms:modified>
</cp:coreProperties>
</file>